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Bricolage Grotesque Extra Bold"/>
      <p:regular r:id="rId17"/>
    </p:embeddedFont>
    <p:embeddedFont>
      <p:font typeface="Montserrat"/>
      <p:regular r:id="rId18"/>
    </p:embeddedFont>
    <p:embeddedFont>
      <p:font typeface="Montserrat"/>
      <p:regular r:id="rId19"/>
    </p:embeddedFont>
    <p:embeddedFont>
      <p:font typeface="Montserrat"/>
      <p:regular r:id="rId20"/>
    </p:embeddedFont>
    <p:embeddedFont>
      <p:font typeface="Montserrat"/>
      <p:regular r:id="rId21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slideLayout" Target="../slideLayouts/slideLayout11.xml"/><Relationship Id="rId4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svg"/><Relationship Id="rId3" Type="http://schemas.openxmlformats.org/officeDocument/2006/relationships/image" Target="../media/image-3-3.png"/><Relationship Id="rId4" Type="http://schemas.openxmlformats.org/officeDocument/2006/relationships/image" Target="../media/image-3-4.svg"/><Relationship Id="rId5" Type="http://schemas.openxmlformats.org/officeDocument/2006/relationships/image" Target="../media/image-3-5.png"/><Relationship Id="rId6" Type="http://schemas.openxmlformats.org/officeDocument/2006/relationships/image" Target="../media/image-3-6.svg"/><Relationship Id="rId7" Type="http://schemas.openxmlformats.org/officeDocument/2006/relationships/image" Target="../media/image-3-7.png"/><Relationship Id="rId8" Type="http://schemas.openxmlformats.org/officeDocument/2006/relationships/image" Target="../media/image-3-8.svg"/><Relationship Id="rId9" Type="http://schemas.openxmlformats.org/officeDocument/2006/relationships/image" Target="../media/image-3-9.png"/><Relationship Id="rId10" Type="http://schemas.openxmlformats.org/officeDocument/2006/relationships/image" Target="../media/image-3-10.svg"/><Relationship Id="rId11" Type="http://schemas.openxmlformats.org/officeDocument/2006/relationships/slideLayout" Target="../slideLayouts/slideLayout4.xml"/><Relationship Id="rId1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slideLayout" Target="../slideLayouts/slideLayout9.xml"/><Relationship Id="rId6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69152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Women Safety App with Real-Time Tracking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44924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 mobile application ensuring women's safety through real-time location tracking and instant emergency alerts to trusted contacts with one tap.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21387" y="488275"/>
            <a:ext cx="4439126" cy="5548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350"/>
              </a:lnSpc>
              <a:buNone/>
            </a:pPr>
            <a:r>
              <a:rPr lang="en-US" sz="345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Technical Stack</a:t>
            </a:r>
            <a:endParaRPr lang="en-US" sz="3450" dirty="0"/>
          </a:p>
        </p:txBody>
      </p:sp>
      <p:sp>
        <p:nvSpPr>
          <p:cNvPr id="3" name="Shape 1"/>
          <p:cNvSpPr/>
          <p:nvPr/>
        </p:nvSpPr>
        <p:spPr>
          <a:xfrm>
            <a:off x="621387" y="1509117"/>
            <a:ext cx="7859316" cy="1139666"/>
          </a:xfrm>
          <a:prstGeom prst="roundRect">
            <a:avLst>
              <a:gd name="adj" fmla="val 9628"/>
            </a:avLst>
          </a:prstGeom>
          <a:solidFill>
            <a:srgbClr val="090E3F"/>
          </a:solidFill>
          <a:ln w="22860">
            <a:solidFill>
              <a:srgbClr val="EEAEF6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598527" y="1509117"/>
            <a:ext cx="91440" cy="1139666"/>
          </a:xfrm>
          <a:prstGeom prst="roundRect">
            <a:avLst>
              <a:gd name="adj" fmla="val 81561"/>
            </a:avLst>
          </a:prstGeom>
          <a:solidFill>
            <a:srgbClr val="EEAEF6"/>
          </a:solidFill>
          <a:ln/>
        </p:spPr>
      </p:sp>
      <p:sp>
        <p:nvSpPr>
          <p:cNvPr id="5" name="Text 3"/>
          <p:cNvSpPr/>
          <p:nvPr/>
        </p:nvSpPr>
        <p:spPr>
          <a:xfrm>
            <a:off x="890349" y="1709499"/>
            <a:ext cx="2219563" cy="2774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Frontend</a:t>
            </a:r>
            <a:endParaRPr lang="en-US" sz="1700" dirty="0"/>
          </a:p>
        </p:txBody>
      </p:sp>
      <p:sp>
        <p:nvSpPr>
          <p:cNvPr id="6" name="Text 4"/>
          <p:cNvSpPr/>
          <p:nvPr/>
        </p:nvSpPr>
        <p:spPr>
          <a:xfrm>
            <a:off x="890349" y="2164437"/>
            <a:ext cx="7389971" cy="2839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Flutter or React Native for cross-platform Android/iOS</a:t>
            </a:r>
            <a:endParaRPr lang="en-US" sz="1350" dirty="0"/>
          </a:p>
        </p:txBody>
      </p:sp>
      <p:sp>
        <p:nvSpPr>
          <p:cNvPr id="7" name="Shape 5"/>
          <p:cNvSpPr/>
          <p:nvPr/>
        </p:nvSpPr>
        <p:spPr>
          <a:xfrm>
            <a:off x="621387" y="2826306"/>
            <a:ext cx="7859316" cy="1139666"/>
          </a:xfrm>
          <a:prstGeom prst="roundRect">
            <a:avLst>
              <a:gd name="adj" fmla="val 9628"/>
            </a:avLst>
          </a:prstGeom>
          <a:solidFill>
            <a:srgbClr val="090E3F"/>
          </a:solidFill>
          <a:ln w="22860">
            <a:solidFill>
              <a:srgbClr val="243799"/>
            </a:solidFill>
            <a:prstDash val="solid"/>
          </a:ln>
        </p:spPr>
      </p:sp>
      <p:sp>
        <p:nvSpPr>
          <p:cNvPr id="8" name="Shape 6"/>
          <p:cNvSpPr/>
          <p:nvPr/>
        </p:nvSpPr>
        <p:spPr>
          <a:xfrm>
            <a:off x="598527" y="2826306"/>
            <a:ext cx="91440" cy="1139666"/>
          </a:xfrm>
          <a:prstGeom prst="roundRect">
            <a:avLst>
              <a:gd name="adj" fmla="val 81561"/>
            </a:avLst>
          </a:prstGeom>
          <a:solidFill>
            <a:srgbClr val="243799"/>
          </a:solidFill>
          <a:ln/>
        </p:spPr>
      </p:sp>
      <p:sp>
        <p:nvSpPr>
          <p:cNvPr id="9" name="Text 7"/>
          <p:cNvSpPr/>
          <p:nvPr/>
        </p:nvSpPr>
        <p:spPr>
          <a:xfrm>
            <a:off x="890349" y="3026688"/>
            <a:ext cx="2219563" cy="2774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Backend</a:t>
            </a:r>
            <a:endParaRPr lang="en-US" sz="1700" dirty="0"/>
          </a:p>
        </p:txBody>
      </p:sp>
      <p:sp>
        <p:nvSpPr>
          <p:cNvPr id="10" name="Text 8"/>
          <p:cNvSpPr/>
          <p:nvPr/>
        </p:nvSpPr>
        <p:spPr>
          <a:xfrm>
            <a:off x="890349" y="3481626"/>
            <a:ext cx="7389971" cy="2839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Firebase Realtime Database or Node.js + Express</a:t>
            </a:r>
            <a:endParaRPr lang="en-US" sz="1350" dirty="0"/>
          </a:p>
        </p:txBody>
      </p:sp>
      <p:sp>
        <p:nvSpPr>
          <p:cNvPr id="11" name="Shape 9"/>
          <p:cNvSpPr/>
          <p:nvPr/>
        </p:nvSpPr>
        <p:spPr>
          <a:xfrm>
            <a:off x="621387" y="4143494"/>
            <a:ext cx="7859316" cy="1139666"/>
          </a:xfrm>
          <a:prstGeom prst="roundRect">
            <a:avLst>
              <a:gd name="adj" fmla="val 9628"/>
            </a:avLst>
          </a:prstGeom>
          <a:solidFill>
            <a:srgbClr val="090E3F"/>
          </a:solidFill>
          <a:ln w="22860">
            <a:solidFill>
              <a:srgbClr val="091158"/>
            </a:solidFill>
            <a:prstDash val="solid"/>
          </a:ln>
        </p:spPr>
      </p:sp>
      <p:sp>
        <p:nvSpPr>
          <p:cNvPr id="12" name="Shape 10"/>
          <p:cNvSpPr/>
          <p:nvPr/>
        </p:nvSpPr>
        <p:spPr>
          <a:xfrm>
            <a:off x="598527" y="4143494"/>
            <a:ext cx="91440" cy="1139666"/>
          </a:xfrm>
          <a:prstGeom prst="roundRect">
            <a:avLst>
              <a:gd name="adj" fmla="val 81561"/>
            </a:avLst>
          </a:prstGeom>
          <a:solidFill>
            <a:srgbClr val="091158"/>
          </a:solidFill>
          <a:ln/>
        </p:spPr>
      </p:sp>
      <p:sp>
        <p:nvSpPr>
          <p:cNvPr id="13" name="Text 11"/>
          <p:cNvSpPr/>
          <p:nvPr/>
        </p:nvSpPr>
        <p:spPr>
          <a:xfrm>
            <a:off x="890349" y="4343876"/>
            <a:ext cx="2219563" cy="2774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APIs</a:t>
            </a:r>
            <a:endParaRPr lang="en-US" sz="1700" dirty="0"/>
          </a:p>
        </p:txBody>
      </p:sp>
      <p:sp>
        <p:nvSpPr>
          <p:cNvPr id="14" name="Text 12"/>
          <p:cNvSpPr/>
          <p:nvPr/>
        </p:nvSpPr>
        <p:spPr>
          <a:xfrm>
            <a:off x="890349" y="4798814"/>
            <a:ext cx="7389971" cy="2839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Google Maps API, Twilio API, Firebase Cloud Storage</a:t>
            </a:r>
            <a:endParaRPr lang="en-US" sz="1350" dirty="0"/>
          </a:p>
        </p:txBody>
      </p:sp>
      <p:sp>
        <p:nvSpPr>
          <p:cNvPr id="15" name="Shape 13"/>
          <p:cNvSpPr/>
          <p:nvPr/>
        </p:nvSpPr>
        <p:spPr>
          <a:xfrm>
            <a:off x="621387" y="5460683"/>
            <a:ext cx="7859316" cy="1139666"/>
          </a:xfrm>
          <a:prstGeom prst="roundRect">
            <a:avLst>
              <a:gd name="adj" fmla="val 9628"/>
            </a:avLst>
          </a:prstGeom>
          <a:solidFill>
            <a:srgbClr val="090E3F"/>
          </a:solidFill>
          <a:ln w="22860">
            <a:solidFill>
              <a:srgbClr val="000030"/>
            </a:solidFill>
            <a:prstDash val="solid"/>
          </a:ln>
        </p:spPr>
      </p:sp>
      <p:sp>
        <p:nvSpPr>
          <p:cNvPr id="16" name="Shape 14"/>
          <p:cNvSpPr/>
          <p:nvPr/>
        </p:nvSpPr>
        <p:spPr>
          <a:xfrm>
            <a:off x="598527" y="5460683"/>
            <a:ext cx="91440" cy="1139666"/>
          </a:xfrm>
          <a:prstGeom prst="roundRect">
            <a:avLst>
              <a:gd name="adj" fmla="val 81561"/>
            </a:avLst>
          </a:prstGeom>
          <a:solidFill>
            <a:srgbClr val="000030"/>
          </a:solidFill>
          <a:ln/>
        </p:spPr>
      </p:sp>
      <p:sp>
        <p:nvSpPr>
          <p:cNvPr id="17" name="Text 15"/>
          <p:cNvSpPr/>
          <p:nvPr/>
        </p:nvSpPr>
        <p:spPr>
          <a:xfrm>
            <a:off x="890349" y="5661065"/>
            <a:ext cx="2219563" cy="2774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Database</a:t>
            </a:r>
            <a:endParaRPr lang="en-US" sz="1700" dirty="0"/>
          </a:p>
        </p:txBody>
      </p:sp>
      <p:sp>
        <p:nvSpPr>
          <p:cNvPr id="18" name="Text 16"/>
          <p:cNvSpPr/>
          <p:nvPr/>
        </p:nvSpPr>
        <p:spPr>
          <a:xfrm>
            <a:off x="890349" y="6116003"/>
            <a:ext cx="7389971" cy="2839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Firebase Firestore / SQLite</a:t>
            </a:r>
            <a:endParaRPr lang="en-US" sz="1350" dirty="0"/>
          </a:p>
        </p:txBody>
      </p:sp>
      <p:sp>
        <p:nvSpPr>
          <p:cNvPr id="19" name="Shape 17"/>
          <p:cNvSpPr/>
          <p:nvPr/>
        </p:nvSpPr>
        <p:spPr>
          <a:xfrm>
            <a:off x="621387" y="6800017"/>
            <a:ext cx="7859316" cy="754261"/>
          </a:xfrm>
          <a:prstGeom prst="roundRect">
            <a:avLst>
              <a:gd name="adj" fmla="val 9888"/>
            </a:avLst>
          </a:prstGeom>
          <a:solidFill>
            <a:srgbClr val="3E0845"/>
          </a:solidFill>
          <a:ln/>
        </p:spPr>
      </p:sp>
      <p:pic>
        <p:nvPicPr>
          <p:cNvPr id="20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8909" y="7072193"/>
            <a:ext cx="221933" cy="177522"/>
          </a:xfrm>
          <a:prstGeom prst="rect">
            <a:avLst/>
          </a:prstGeom>
        </p:spPr>
      </p:pic>
      <p:sp>
        <p:nvSpPr>
          <p:cNvPr id="21" name="Text 18"/>
          <p:cNvSpPr/>
          <p:nvPr/>
        </p:nvSpPr>
        <p:spPr>
          <a:xfrm>
            <a:off x="1198364" y="7021830"/>
            <a:ext cx="7104817" cy="2839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Permissions Required:</a:t>
            </a:r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Location, Camera, Microphone, SMS</a:t>
            </a:r>
            <a:endParaRPr lang="en-US" sz="1350" dirty="0"/>
          </a:p>
        </p:txBody>
      </p:sp>
      <p:pic>
        <p:nvPicPr>
          <p:cNvPr id="22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1472" y="1509117"/>
            <a:ext cx="5095161" cy="5095161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691527"/>
            <a:ext cx="7556421" cy="1417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1150"/>
              </a:lnSpc>
              <a:buNone/>
            </a:pPr>
            <a:r>
              <a:rPr lang="en-US" sz="890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Aim</a:t>
            </a:r>
            <a:endParaRPr lang="en-US" sz="8900" dirty="0"/>
          </a:p>
        </p:txBody>
      </p:sp>
      <p:sp>
        <p:nvSpPr>
          <p:cNvPr id="4" name="Text 1"/>
          <p:cNvSpPr/>
          <p:nvPr/>
        </p:nvSpPr>
        <p:spPr>
          <a:xfrm>
            <a:off x="6280190" y="4449366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To develop a mobile application that ensures women's safety by providing real-time location tracking and instant emergency alerts to trusted contacts with just one tap.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6163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Objectives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1824038"/>
            <a:ext cx="4196358" cy="2940010"/>
          </a:xfrm>
          <a:prstGeom prst="roundRect">
            <a:avLst>
              <a:gd name="adj" fmla="val 3240"/>
            </a:avLst>
          </a:prstGeom>
          <a:solidFill>
            <a:srgbClr val="282D5E"/>
          </a:solidFill>
          <a:ln/>
        </p:spPr>
      </p:sp>
      <p:sp>
        <p:nvSpPr>
          <p:cNvPr id="4" name="Shape 2"/>
          <p:cNvSpPr/>
          <p:nvPr/>
        </p:nvSpPr>
        <p:spPr>
          <a:xfrm>
            <a:off x="1020604" y="2050852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EEAEF6"/>
          </a:solidFill>
          <a:ln/>
        </p:spPr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207770" y="2237899"/>
            <a:ext cx="306110" cy="30611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20604" y="295810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SOS Alerts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20604" y="3448526"/>
            <a:ext cx="37427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Enable users to send instant SOS alerts to selected emergency contacts.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216962" y="1824038"/>
            <a:ext cx="4196358" cy="2940010"/>
          </a:xfrm>
          <a:prstGeom prst="roundRect">
            <a:avLst>
              <a:gd name="adj" fmla="val 3240"/>
            </a:avLst>
          </a:prstGeom>
          <a:solidFill>
            <a:srgbClr val="282D5E"/>
          </a:solidFill>
          <a:ln/>
        </p:spPr>
      </p:sp>
      <p:sp>
        <p:nvSpPr>
          <p:cNvPr id="9" name="Shape 6"/>
          <p:cNvSpPr/>
          <p:nvPr/>
        </p:nvSpPr>
        <p:spPr>
          <a:xfrm>
            <a:off x="5443776" y="2050852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EEAEF6"/>
          </a:solidFill>
          <a:ln/>
        </p:spPr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30942" y="2237899"/>
            <a:ext cx="306110" cy="306110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5443776" y="295810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Live GPS Tracking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5443776" y="3448526"/>
            <a:ext cx="37427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Provide real-time location tracking of the user's position.</a:t>
            </a:r>
            <a:endParaRPr lang="en-US" sz="1750" dirty="0"/>
          </a:p>
        </p:txBody>
      </p:sp>
      <p:sp>
        <p:nvSpPr>
          <p:cNvPr id="13" name="Shape 9"/>
          <p:cNvSpPr/>
          <p:nvPr/>
        </p:nvSpPr>
        <p:spPr>
          <a:xfrm>
            <a:off x="9640133" y="1824038"/>
            <a:ext cx="4196358" cy="2940010"/>
          </a:xfrm>
          <a:prstGeom prst="roundRect">
            <a:avLst>
              <a:gd name="adj" fmla="val 3240"/>
            </a:avLst>
          </a:prstGeom>
          <a:solidFill>
            <a:srgbClr val="282D5E"/>
          </a:solidFill>
          <a:ln/>
        </p:spPr>
      </p:sp>
      <p:sp>
        <p:nvSpPr>
          <p:cNvPr id="14" name="Shape 10"/>
          <p:cNvSpPr/>
          <p:nvPr/>
        </p:nvSpPr>
        <p:spPr>
          <a:xfrm>
            <a:off x="9866948" y="2050852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EEAEF6"/>
          </a:solidFill>
          <a:ln/>
        </p:spPr>
      </p:sp>
      <p:pic>
        <p:nvPicPr>
          <p:cNvPr id="15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054114" y="2237899"/>
            <a:ext cx="306110" cy="306110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9866948" y="295810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Media Recording</a:t>
            </a:r>
            <a:endParaRPr lang="en-US" sz="2200" dirty="0"/>
          </a:p>
        </p:txBody>
      </p:sp>
      <p:sp>
        <p:nvSpPr>
          <p:cNvPr id="17" name="Text 12"/>
          <p:cNvSpPr/>
          <p:nvPr/>
        </p:nvSpPr>
        <p:spPr>
          <a:xfrm>
            <a:off x="9866948" y="3448526"/>
            <a:ext cx="37427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Integrate audio and video recording features during emergencies.</a:t>
            </a:r>
            <a:endParaRPr lang="en-US" sz="1750" dirty="0"/>
          </a:p>
        </p:txBody>
      </p:sp>
      <p:sp>
        <p:nvSpPr>
          <p:cNvPr id="18" name="Shape 13"/>
          <p:cNvSpPr/>
          <p:nvPr/>
        </p:nvSpPr>
        <p:spPr>
          <a:xfrm>
            <a:off x="793790" y="4990862"/>
            <a:ext cx="6407944" cy="2577108"/>
          </a:xfrm>
          <a:prstGeom prst="roundRect">
            <a:avLst>
              <a:gd name="adj" fmla="val 3697"/>
            </a:avLst>
          </a:prstGeom>
          <a:solidFill>
            <a:srgbClr val="282D5E"/>
          </a:solidFill>
          <a:ln/>
        </p:spPr>
      </p:sp>
      <p:sp>
        <p:nvSpPr>
          <p:cNvPr id="19" name="Shape 14"/>
          <p:cNvSpPr/>
          <p:nvPr/>
        </p:nvSpPr>
        <p:spPr>
          <a:xfrm>
            <a:off x="1020604" y="5217676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EEAEF6"/>
          </a:solidFill>
          <a:ln/>
        </p:spPr>
      </p:sp>
      <p:pic>
        <p:nvPicPr>
          <p:cNvPr id="20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07770" y="5404723"/>
            <a:ext cx="306110" cy="306110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1020604" y="6124932"/>
            <a:ext cx="340078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Voice &amp; Shake Detection</a:t>
            </a:r>
            <a:endParaRPr lang="en-US" sz="2200" dirty="0"/>
          </a:p>
        </p:txBody>
      </p:sp>
      <p:sp>
        <p:nvSpPr>
          <p:cNvPr id="22" name="Text 16"/>
          <p:cNvSpPr/>
          <p:nvPr/>
        </p:nvSpPr>
        <p:spPr>
          <a:xfrm>
            <a:off x="1020604" y="6615351"/>
            <a:ext cx="59543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Enable quick alerts without unlocking the phone using voice or shake.</a:t>
            </a:r>
            <a:endParaRPr lang="en-US" sz="1750" dirty="0"/>
          </a:p>
        </p:txBody>
      </p:sp>
      <p:sp>
        <p:nvSpPr>
          <p:cNvPr id="23" name="Shape 17"/>
          <p:cNvSpPr/>
          <p:nvPr/>
        </p:nvSpPr>
        <p:spPr>
          <a:xfrm>
            <a:off x="7428548" y="4990862"/>
            <a:ext cx="6407944" cy="2577108"/>
          </a:xfrm>
          <a:prstGeom prst="roundRect">
            <a:avLst>
              <a:gd name="adj" fmla="val 3697"/>
            </a:avLst>
          </a:prstGeom>
          <a:solidFill>
            <a:srgbClr val="282D5E"/>
          </a:solidFill>
          <a:ln/>
        </p:spPr>
      </p:sp>
      <p:sp>
        <p:nvSpPr>
          <p:cNvPr id="24" name="Shape 18"/>
          <p:cNvSpPr/>
          <p:nvPr/>
        </p:nvSpPr>
        <p:spPr>
          <a:xfrm>
            <a:off x="7655362" y="5217676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EEAEF6"/>
          </a:solidFill>
          <a:ln/>
        </p:spPr>
      </p:sp>
      <p:pic>
        <p:nvPicPr>
          <p:cNvPr id="25" name="Image 4" descr="preencoded.png">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842528" y="5404723"/>
            <a:ext cx="306110" cy="306110"/>
          </a:xfrm>
          <a:prstGeom prst="rect">
            <a:avLst/>
          </a:prstGeom>
        </p:spPr>
      </p:pic>
      <p:sp>
        <p:nvSpPr>
          <p:cNvPr id="26" name="Text 19"/>
          <p:cNvSpPr/>
          <p:nvPr/>
        </p:nvSpPr>
        <p:spPr>
          <a:xfrm>
            <a:off x="7655362" y="61249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Data Privacy</a:t>
            </a:r>
            <a:endParaRPr lang="en-US" sz="2200" dirty="0"/>
          </a:p>
        </p:txBody>
      </p:sp>
      <p:sp>
        <p:nvSpPr>
          <p:cNvPr id="27" name="Text 20"/>
          <p:cNvSpPr/>
          <p:nvPr/>
        </p:nvSpPr>
        <p:spPr>
          <a:xfrm>
            <a:off x="7655362" y="6615351"/>
            <a:ext cx="59543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Ensure reliability even in low network or battery conditions.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56379" y="437198"/>
            <a:ext cx="3974663" cy="4967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900"/>
              </a:lnSpc>
              <a:buNone/>
            </a:pPr>
            <a:r>
              <a:rPr lang="en-US" sz="310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Modules</a:t>
            </a:r>
            <a:endParaRPr lang="en-US" sz="3100" dirty="0"/>
          </a:p>
        </p:txBody>
      </p:sp>
      <p:sp>
        <p:nvSpPr>
          <p:cNvPr id="3" name="Shape 1"/>
          <p:cNvSpPr/>
          <p:nvPr/>
        </p:nvSpPr>
        <p:spPr>
          <a:xfrm>
            <a:off x="556379" y="1251823"/>
            <a:ext cx="13517642" cy="961668"/>
          </a:xfrm>
          <a:prstGeom prst="roundRect">
            <a:avLst>
              <a:gd name="adj" fmla="val 6944"/>
            </a:avLst>
          </a:prstGeom>
          <a:solidFill>
            <a:srgbClr val="090E3F"/>
          </a:solidFill>
          <a:ln w="22860">
            <a:solidFill>
              <a:srgbClr val="414677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579239" y="1274683"/>
            <a:ext cx="635913" cy="915948"/>
          </a:xfrm>
          <a:prstGeom prst="roundRect">
            <a:avLst>
              <a:gd name="adj" fmla="val 6187"/>
            </a:avLst>
          </a:prstGeom>
          <a:solidFill>
            <a:srgbClr val="282D5E"/>
          </a:solidFill>
          <a:ln/>
        </p:spPr>
      </p:sp>
      <p:sp>
        <p:nvSpPr>
          <p:cNvPr id="5" name="Text 3"/>
          <p:cNvSpPr/>
          <p:nvPr/>
        </p:nvSpPr>
        <p:spPr>
          <a:xfrm>
            <a:off x="777954" y="1583650"/>
            <a:ext cx="238482" cy="2980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85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1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1374100" y="1433632"/>
            <a:ext cx="2484239" cy="2483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User Registration &amp; Login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1374100" y="1777365"/>
            <a:ext cx="12518112" cy="2543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Sign up with phone number and email. Verify and add trusted emergency contacts.</a:t>
            </a:r>
            <a:endParaRPr lang="en-US" sz="1250" dirty="0"/>
          </a:p>
        </p:txBody>
      </p:sp>
      <p:sp>
        <p:nvSpPr>
          <p:cNvPr id="8" name="Shape 6"/>
          <p:cNvSpPr/>
          <p:nvPr/>
        </p:nvSpPr>
        <p:spPr>
          <a:xfrm>
            <a:off x="556379" y="2372439"/>
            <a:ext cx="13517642" cy="961668"/>
          </a:xfrm>
          <a:prstGeom prst="roundRect">
            <a:avLst>
              <a:gd name="adj" fmla="val 6944"/>
            </a:avLst>
          </a:prstGeom>
          <a:solidFill>
            <a:srgbClr val="090E3F"/>
          </a:solidFill>
          <a:ln w="22860">
            <a:solidFill>
              <a:srgbClr val="414677"/>
            </a:solidFill>
            <a:prstDash val="solid"/>
          </a:ln>
        </p:spPr>
      </p:sp>
      <p:sp>
        <p:nvSpPr>
          <p:cNvPr id="9" name="Shape 7"/>
          <p:cNvSpPr/>
          <p:nvPr/>
        </p:nvSpPr>
        <p:spPr>
          <a:xfrm>
            <a:off x="579239" y="2395299"/>
            <a:ext cx="635913" cy="915948"/>
          </a:xfrm>
          <a:prstGeom prst="roundRect">
            <a:avLst>
              <a:gd name="adj" fmla="val 6187"/>
            </a:avLst>
          </a:prstGeom>
          <a:solidFill>
            <a:srgbClr val="282D5E"/>
          </a:solidFill>
          <a:ln/>
        </p:spPr>
      </p:sp>
      <p:sp>
        <p:nvSpPr>
          <p:cNvPr id="10" name="Text 8"/>
          <p:cNvSpPr/>
          <p:nvPr/>
        </p:nvSpPr>
        <p:spPr>
          <a:xfrm>
            <a:off x="777954" y="2704267"/>
            <a:ext cx="238482" cy="2980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85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2</a:t>
            </a:r>
            <a:endParaRPr lang="en-US" sz="1850" dirty="0"/>
          </a:p>
        </p:txBody>
      </p:sp>
      <p:sp>
        <p:nvSpPr>
          <p:cNvPr id="11" name="Text 9"/>
          <p:cNvSpPr/>
          <p:nvPr/>
        </p:nvSpPr>
        <p:spPr>
          <a:xfrm>
            <a:off x="1374100" y="2554248"/>
            <a:ext cx="1987272" cy="2483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Emergency Alert</a:t>
            </a:r>
            <a:endParaRPr lang="en-US" sz="1550" dirty="0"/>
          </a:p>
        </p:txBody>
      </p:sp>
      <p:sp>
        <p:nvSpPr>
          <p:cNvPr id="12" name="Text 10"/>
          <p:cNvSpPr/>
          <p:nvPr/>
        </p:nvSpPr>
        <p:spPr>
          <a:xfrm>
            <a:off x="1374100" y="2897981"/>
            <a:ext cx="12518112" cy="2543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One-tap SOS button sends alert message, live location, and audio/video. Trigger via shake or voice command.</a:t>
            </a:r>
            <a:endParaRPr lang="en-US" sz="1250" dirty="0"/>
          </a:p>
        </p:txBody>
      </p:sp>
      <p:sp>
        <p:nvSpPr>
          <p:cNvPr id="13" name="Shape 11"/>
          <p:cNvSpPr/>
          <p:nvPr/>
        </p:nvSpPr>
        <p:spPr>
          <a:xfrm>
            <a:off x="556379" y="3493056"/>
            <a:ext cx="13517642" cy="961668"/>
          </a:xfrm>
          <a:prstGeom prst="roundRect">
            <a:avLst>
              <a:gd name="adj" fmla="val 6944"/>
            </a:avLst>
          </a:prstGeom>
          <a:solidFill>
            <a:srgbClr val="090E3F"/>
          </a:solidFill>
          <a:ln w="22860">
            <a:solidFill>
              <a:srgbClr val="414677"/>
            </a:solidFill>
            <a:prstDash val="solid"/>
          </a:ln>
        </p:spPr>
      </p:sp>
      <p:sp>
        <p:nvSpPr>
          <p:cNvPr id="14" name="Shape 12"/>
          <p:cNvSpPr/>
          <p:nvPr/>
        </p:nvSpPr>
        <p:spPr>
          <a:xfrm>
            <a:off x="579239" y="3515916"/>
            <a:ext cx="635913" cy="915948"/>
          </a:xfrm>
          <a:prstGeom prst="roundRect">
            <a:avLst>
              <a:gd name="adj" fmla="val 6187"/>
            </a:avLst>
          </a:prstGeom>
          <a:solidFill>
            <a:srgbClr val="282D5E"/>
          </a:solidFill>
          <a:ln/>
        </p:spPr>
      </p:sp>
      <p:sp>
        <p:nvSpPr>
          <p:cNvPr id="15" name="Text 13"/>
          <p:cNvSpPr/>
          <p:nvPr/>
        </p:nvSpPr>
        <p:spPr>
          <a:xfrm>
            <a:off x="777954" y="3824883"/>
            <a:ext cx="238482" cy="2980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85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3</a:t>
            </a:r>
            <a:endParaRPr lang="en-US" sz="1850" dirty="0"/>
          </a:p>
        </p:txBody>
      </p:sp>
      <p:sp>
        <p:nvSpPr>
          <p:cNvPr id="16" name="Text 14"/>
          <p:cNvSpPr/>
          <p:nvPr/>
        </p:nvSpPr>
        <p:spPr>
          <a:xfrm>
            <a:off x="1374100" y="3674864"/>
            <a:ext cx="1987272" cy="2483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Real-Time Tracking</a:t>
            </a:r>
            <a:endParaRPr lang="en-US" sz="1550" dirty="0"/>
          </a:p>
        </p:txBody>
      </p:sp>
      <p:sp>
        <p:nvSpPr>
          <p:cNvPr id="17" name="Text 15"/>
          <p:cNvSpPr/>
          <p:nvPr/>
        </p:nvSpPr>
        <p:spPr>
          <a:xfrm>
            <a:off x="1374100" y="4018598"/>
            <a:ext cx="12518112" cy="2543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Uses Google Maps API to share and track location continuously with updates every few seconds.</a:t>
            </a:r>
            <a:endParaRPr lang="en-US" sz="1250" dirty="0"/>
          </a:p>
        </p:txBody>
      </p:sp>
      <p:sp>
        <p:nvSpPr>
          <p:cNvPr id="18" name="Shape 16"/>
          <p:cNvSpPr/>
          <p:nvPr/>
        </p:nvSpPr>
        <p:spPr>
          <a:xfrm>
            <a:off x="556379" y="4613672"/>
            <a:ext cx="13517642" cy="961668"/>
          </a:xfrm>
          <a:prstGeom prst="roundRect">
            <a:avLst>
              <a:gd name="adj" fmla="val 6944"/>
            </a:avLst>
          </a:prstGeom>
          <a:solidFill>
            <a:srgbClr val="090E3F"/>
          </a:solidFill>
          <a:ln w="22860">
            <a:solidFill>
              <a:srgbClr val="414677"/>
            </a:solidFill>
            <a:prstDash val="solid"/>
          </a:ln>
        </p:spPr>
      </p:sp>
      <p:sp>
        <p:nvSpPr>
          <p:cNvPr id="19" name="Shape 17"/>
          <p:cNvSpPr/>
          <p:nvPr/>
        </p:nvSpPr>
        <p:spPr>
          <a:xfrm>
            <a:off x="579239" y="4636532"/>
            <a:ext cx="635913" cy="915948"/>
          </a:xfrm>
          <a:prstGeom prst="roundRect">
            <a:avLst>
              <a:gd name="adj" fmla="val 6187"/>
            </a:avLst>
          </a:prstGeom>
          <a:solidFill>
            <a:srgbClr val="282D5E"/>
          </a:solidFill>
          <a:ln/>
        </p:spPr>
      </p:sp>
      <p:sp>
        <p:nvSpPr>
          <p:cNvPr id="20" name="Text 18"/>
          <p:cNvSpPr/>
          <p:nvPr/>
        </p:nvSpPr>
        <p:spPr>
          <a:xfrm>
            <a:off x="777954" y="4945499"/>
            <a:ext cx="238482" cy="2980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85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4</a:t>
            </a:r>
            <a:endParaRPr lang="en-US" sz="1850" dirty="0"/>
          </a:p>
        </p:txBody>
      </p:sp>
      <p:sp>
        <p:nvSpPr>
          <p:cNvPr id="21" name="Text 19"/>
          <p:cNvSpPr/>
          <p:nvPr/>
        </p:nvSpPr>
        <p:spPr>
          <a:xfrm>
            <a:off x="1374100" y="4795480"/>
            <a:ext cx="1987272" cy="2483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Media Recording</a:t>
            </a:r>
            <a:endParaRPr lang="en-US" sz="1550" dirty="0"/>
          </a:p>
        </p:txBody>
      </p:sp>
      <p:sp>
        <p:nvSpPr>
          <p:cNvPr id="22" name="Text 20"/>
          <p:cNvSpPr/>
          <p:nvPr/>
        </p:nvSpPr>
        <p:spPr>
          <a:xfrm>
            <a:off x="1374100" y="5139214"/>
            <a:ext cx="12518112" cy="2543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Automatically records audio/video when SOS is triggered. Media stored securely and uploaded to cloud.</a:t>
            </a:r>
            <a:endParaRPr lang="en-US" sz="1250" dirty="0"/>
          </a:p>
        </p:txBody>
      </p:sp>
      <p:sp>
        <p:nvSpPr>
          <p:cNvPr id="23" name="Shape 21"/>
          <p:cNvSpPr/>
          <p:nvPr/>
        </p:nvSpPr>
        <p:spPr>
          <a:xfrm>
            <a:off x="556379" y="5734288"/>
            <a:ext cx="13517642" cy="961668"/>
          </a:xfrm>
          <a:prstGeom prst="roundRect">
            <a:avLst>
              <a:gd name="adj" fmla="val 6944"/>
            </a:avLst>
          </a:prstGeom>
          <a:solidFill>
            <a:srgbClr val="090E3F"/>
          </a:solidFill>
          <a:ln w="22860">
            <a:solidFill>
              <a:srgbClr val="414677"/>
            </a:solidFill>
            <a:prstDash val="solid"/>
          </a:ln>
        </p:spPr>
      </p:sp>
      <p:sp>
        <p:nvSpPr>
          <p:cNvPr id="24" name="Shape 22"/>
          <p:cNvSpPr/>
          <p:nvPr/>
        </p:nvSpPr>
        <p:spPr>
          <a:xfrm>
            <a:off x="579239" y="5757148"/>
            <a:ext cx="635913" cy="915948"/>
          </a:xfrm>
          <a:prstGeom prst="roundRect">
            <a:avLst>
              <a:gd name="adj" fmla="val 6187"/>
            </a:avLst>
          </a:prstGeom>
          <a:solidFill>
            <a:srgbClr val="282D5E"/>
          </a:solidFill>
          <a:ln/>
        </p:spPr>
      </p:sp>
      <p:sp>
        <p:nvSpPr>
          <p:cNvPr id="25" name="Text 23"/>
          <p:cNvSpPr/>
          <p:nvPr/>
        </p:nvSpPr>
        <p:spPr>
          <a:xfrm>
            <a:off x="777954" y="6066115"/>
            <a:ext cx="238482" cy="2980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85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5</a:t>
            </a:r>
            <a:endParaRPr lang="en-US" sz="1850" dirty="0"/>
          </a:p>
        </p:txBody>
      </p:sp>
      <p:sp>
        <p:nvSpPr>
          <p:cNvPr id="26" name="Text 24"/>
          <p:cNvSpPr/>
          <p:nvPr/>
        </p:nvSpPr>
        <p:spPr>
          <a:xfrm>
            <a:off x="1374100" y="5916097"/>
            <a:ext cx="1987272" cy="2483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Safety Assistance</a:t>
            </a:r>
            <a:endParaRPr lang="en-US" sz="1550" dirty="0"/>
          </a:p>
        </p:txBody>
      </p:sp>
      <p:sp>
        <p:nvSpPr>
          <p:cNvPr id="27" name="Text 25"/>
          <p:cNvSpPr/>
          <p:nvPr/>
        </p:nvSpPr>
        <p:spPr>
          <a:xfrm>
            <a:off x="1374100" y="6259830"/>
            <a:ext cx="12518112" cy="2543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Displays nearby police stations, hospitals, and safe zones. Includes emergency numbers (100, 1091, ambulance).</a:t>
            </a:r>
            <a:endParaRPr lang="en-US" sz="1250" dirty="0"/>
          </a:p>
        </p:txBody>
      </p:sp>
      <p:sp>
        <p:nvSpPr>
          <p:cNvPr id="28" name="Shape 26"/>
          <p:cNvSpPr/>
          <p:nvPr/>
        </p:nvSpPr>
        <p:spPr>
          <a:xfrm>
            <a:off x="556379" y="6854904"/>
            <a:ext cx="13517642" cy="961668"/>
          </a:xfrm>
          <a:prstGeom prst="roundRect">
            <a:avLst>
              <a:gd name="adj" fmla="val 6944"/>
            </a:avLst>
          </a:prstGeom>
          <a:solidFill>
            <a:srgbClr val="090E3F"/>
          </a:solidFill>
          <a:ln w="22860">
            <a:solidFill>
              <a:srgbClr val="414677"/>
            </a:solidFill>
            <a:prstDash val="solid"/>
          </a:ln>
        </p:spPr>
      </p:sp>
      <p:sp>
        <p:nvSpPr>
          <p:cNvPr id="29" name="Shape 27"/>
          <p:cNvSpPr/>
          <p:nvPr/>
        </p:nvSpPr>
        <p:spPr>
          <a:xfrm>
            <a:off x="579239" y="6877764"/>
            <a:ext cx="635913" cy="915948"/>
          </a:xfrm>
          <a:prstGeom prst="roundRect">
            <a:avLst>
              <a:gd name="adj" fmla="val 6187"/>
            </a:avLst>
          </a:prstGeom>
          <a:solidFill>
            <a:srgbClr val="282D5E"/>
          </a:solidFill>
          <a:ln/>
        </p:spPr>
      </p:sp>
      <p:sp>
        <p:nvSpPr>
          <p:cNvPr id="30" name="Text 28"/>
          <p:cNvSpPr/>
          <p:nvPr/>
        </p:nvSpPr>
        <p:spPr>
          <a:xfrm>
            <a:off x="777954" y="7186732"/>
            <a:ext cx="238482" cy="2980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85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6</a:t>
            </a:r>
            <a:endParaRPr lang="en-US" sz="1850" dirty="0"/>
          </a:p>
        </p:txBody>
      </p:sp>
      <p:sp>
        <p:nvSpPr>
          <p:cNvPr id="31" name="Text 29"/>
          <p:cNvSpPr/>
          <p:nvPr/>
        </p:nvSpPr>
        <p:spPr>
          <a:xfrm>
            <a:off x="1374100" y="7036713"/>
            <a:ext cx="2981563" cy="2483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Notification &amp; Communication</a:t>
            </a:r>
            <a:endParaRPr lang="en-US" sz="1550" dirty="0"/>
          </a:p>
        </p:txBody>
      </p:sp>
      <p:sp>
        <p:nvSpPr>
          <p:cNvPr id="32" name="Text 30"/>
          <p:cNvSpPr/>
          <p:nvPr/>
        </p:nvSpPr>
        <p:spPr>
          <a:xfrm>
            <a:off x="1374100" y="7380446"/>
            <a:ext cx="12518112" cy="2543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Sends alerts through SMS, push notifications, and email. Works in online and offline modes.</a:t>
            </a:r>
            <a:endParaRPr lang="en-US" sz="12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1638" y="566976"/>
            <a:ext cx="7297936" cy="644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50"/>
              </a:lnSpc>
              <a:buNone/>
            </a:pPr>
            <a:r>
              <a:rPr lang="en-US" sz="405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Tools and Technologies Used</a:t>
            </a:r>
            <a:endParaRPr lang="en-US" sz="4050" dirty="0"/>
          </a:p>
        </p:txBody>
      </p:sp>
      <p:sp>
        <p:nvSpPr>
          <p:cNvPr id="3" name="Text 1"/>
          <p:cNvSpPr/>
          <p:nvPr/>
        </p:nvSpPr>
        <p:spPr>
          <a:xfrm>
            <a:off x="721638" y="1726644"/>
            <a:ext cx="2577584" cy="322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Component Stack</a:t>
            </a:r>
            <a:endParaRPr lang="en-US" sz="2000" dirty="0"/>
          </a:p>
        </p:txBody>
      </p:sp>
      <p:sp>
        <p:nvSpPr>
          <p:cNvPr id="4" name="Shape 2"/>
          <p:cNvSpPr/>
          <p:nvPr/>
        </p:nvSpPr>
        <p:spPr>
          <a:xfrm>
            <a:off x="721638" y="2280761"/>
            <a:ext cx="6342102" cy="4230529"/>
          </a:xfrm>
          <a:prstGeom prst="roundRect">
            <a:avLst>
              <a:gd name="adj" fmla="val 2047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729258" y="2288381"/>
            <a:ext cx="6326862" cy="59257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4"/>
          <p:cNvSpPr/>
          <p:nvPr/>
        </p:nvSpPr>
        <p:spPr>
          <a:xfrm>
            <a:off x="935474" y="2419707"/>
            <a:ext cx="2747367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Frontend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4102656" y="2419707"/>
            <a:ext cx="2747367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Flutter / React Native</a:t>
            </a: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729258" y="2880955"/>
            <a:ext cx="6326862" cy="59257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7"/>
          <p:cNvSpPr/>
          <p:nvPr/>
        </p:nvSpPr>
        <p:spPr>
          <a:xfrm>
            <a:off x="935474" y="3012281"/>
            <a:ext cx="2747367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Backend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4102656" y="3012281"/>
            <a:ext cx="2747367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Firebase / Node.js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729258" y="3473529"/>
            <a:ext cx="6326862" cy="92249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10"/>
          <p:cNvSpPr/>
          <p:nvPr/>
        </p:nvSpPr>
        <p:spPr>
          <a:xfrm>
            <a:off x="935474" y="3604855"/>
            <a:ext cx="2747367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Database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4102656" y="3604855"/>
            <a:ext cx="2747367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Firebase Realtime Database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729258" y="4396026"/>
            <a:ext cx="6326862" cy="92249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5" name="Text 13"/>
          <p:cNvSpPr/>
          <p:nvPr/>
        </p:nvSpPr>
        <p:spPr>
          <a:xfrm>
            <a:off x="935474" y="4527352"/>
            <a:ext cx="2747367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APIs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4102656" y="4527352"/>
            <a:ext cx="2747367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Google Maps API, Twilio API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729258" y="5318522"/>
            <a:ext cx="6326862" cy="59257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8" name="Text 16"/>
          <p:cNvSpPr/>
          <p:nvPr/>
        </p:nvSpPr>
        <p:spPr>
          <a:xfrm>
            <a:off x="935474" y="5449848"/>
            <a:ext cx="2747367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Languages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4102656" y="5449848"/>
            <a:ext cx="2747367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Dart / JavaScript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729258" y="5911096"/>
            <a:ext cx="6326862" cy="59257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1" name="Text 19"/>
          <p:cNvSpPr/>
          <p:nvPr/>
        </p:nvSpPr>
        <p:spPr>
          <a:xfrm>
            <a:off x="935474" y="6042422"/>
            <a:ext cx="2747367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IDE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4102656" y="6042422"/>
            <a:ext cx="2747367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Android Studio / VS Code</a:t>
            </a:r>
            <a:endParaRPr lang="en-US" sz="1600" dirty="0"/>
          </a:p>
        </p:txBody>
      </p:sp>
      <p:pic>
        <p:nvPicPr>
          <p:cNvPr id="2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74280" y="1752481"/>
            <a:ext cx="6342102" cy="634210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44911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Expected Output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83833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Emergency Alerts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328755"/>
            <a:ext cx="304800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Send emergency alerts and share live location instantly with one tap.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4125278" y="383833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Live Tracking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4125278" y="4328755"/>
            <a:ext cx="304811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Successfully track and display user movement on map with continuous updates.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456884" y="3838337"/>
            <a:ext cx="300120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Contact Notifications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456884" y="4328755"/>
            <a:ext cx="304811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Emergency contacts receive immediate notifications with accurate location and media.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10788491" y="383833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Enhanced Safety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10788491" y="4328755"/>
            <a:ext cx="304811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Enhanced sense of safety and confidence for women during travel or emergencies.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60937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Conclusion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1133951" y="3913465"/>
            <a:ext cx="721625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</a:t>
            </a:r>
            <a:pPr algn="l" indent="0" marL="0">
              <a:lnSpc>
                <a:spcPts val="2850"/>
              </a:lnSpc>
              <a:buNone/>
            </a:pPr>
            <a:r>
              <a:rPr lang="en-US" sz="1750" i="1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Women Safety App with Real-Time Tracking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provides a reliable digital solution to ensure personal safety. It empowers women by combining technology, connectivity, and emergency response, making help reachable within seconds.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3658314"/>
            <a:ext cx="30480" cy="1961912"/>
          </a:xfrm>
          <a:prstGeom prst="rect">
            <a:avLst/>
          </a:prstGeom>
          <a:solidFill>
            <a:srgbClr val="EEAEF6"/>
          </a:solidFill>
          <a:ln/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5330" y="578882"/>
            <a:ext cx="7437953" cy="9060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7100"/>
              </a:lnSpc>
              <a:buNone/>
            </a:pPr>
            <a:r>
              <a:rPr lang="en-US" sz="570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Functional App Build</a:t>
            </a:r>
            <a:endParaRPr lang="en-US" sz="5700" dirty="0"/>
          </a:p>
        </p:txBody>
      </p:sp>
      <p:sp>
        <p:nvSpPr>
          <p:cNvPr id="3" name="Text 1"/>
          <p:cNvSpPr/>
          <p:nvPr/>
        </p:nvSpPr>
        <p:spPr>
          <a:xfrm>
            <a:off x="735330" y="1799987"/>
            <a:ext cx="9043392" cy="5251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100"/>
              </a:lnSpc>
              <a:buNone/>
            </a:pPr>
            <a:r>
              <a:rPr lang="en-US" sz="330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Women Safety App with Real-Time Tracking</a:t>
            </a:r>
            <a:endParaRPr lang="en-US" sz="3300" dirty="0"/>
          </a:p>
        </p:txBody>
      </p:sp>
      <p:sp>
        <p:nvSpPr>
          <p:cNvPr id="4" name="Text 2"/>
          <p:cNvSpPr/>
          <p:nvPr/>
        </p:nvSpPr>
        <p:spPr>
          <a:xfrm>
            <a:off x="735330" y="2640211"/>
            <a:ext cx="13159740" cy="6724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Build a fully functional </a:t>
            </a:r>
            <a:pPr algn="l" indent="0" marL="0">
              <a:lnSpc>
                <a:spcPts val="2600"/>
              </a:lnSpc>
              <a:buNone/>
            </a:pPr>
            <a:r>
              <a:rPr lang="en-US" sz="1650" b="1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Women Safety App</a:t>
            </a:r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that ensures personal security by allowing users to send </a:t>
            </a:r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000000"/>
                </a:solidFill>
                <a:highlight>
                  <a:srgbClr val="EEAEF6"/>
                </a:highlight>
                <a:latin typeface="Montserrat" pitchFamily="34" charset="0"/>
                <a:ea typeface="Montserrat" pitchFamily="34" charset="-122"/>
                <a:cs typeface="Montserrat" pitchFamily="34" charset="-120"/>
              </a:rPr>
              <a:t>live location, audio, and video</a:t>
            </a:r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to emergency contacts with </a:t>
            </a:r>
            <a:pPr algn="l" indent="0" marL="0">
              <a:lnSpc>
                <a:spcPts val="2600"/>
              </a:lnSpc>
              <a:buNone/>
            </a:pPr>
            <a:r>
              <a:rPr lang="en-US" sz="1650" b="1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one tap</a:t>
            </a:r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.</a:t>
            </a:r>
            <a:endParaRPr lang="en-US" sz="16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5330" y="3549015"/>
            <a:ext cx="6579870" cy="840343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945356" y="4599384"/>
            <a:ext cx="2626162" cy="328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Design</a:t>
            </a:r>
            <a:endParaRPr lang="en-US" sz="2050" dirty="0"/>
          </a:p>
        </p:txBody>
      </p:sp>
      <p:sp>
        <p:nvSpPr>
          <p:cNvPr id="7" name="Text 4"/>
          <p:cNvSpPr/>
          <p:nvPr/>
        </p:nvSpPr>
        <p:spPr>
          <a:xfrm>
            <a:off x="945356" y="5053608"/>
            <a:ext cx="6159818" cy="3362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User-friendly interface</a:t>
            </a:r>
            <a:endParaRPr lang="en-US" sz="165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3549015"/>
            <a:ext cx="6579870" cy="840343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7525226" y="4599384"/>
            <a:ext cx="2626162" cy="328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Develop</a:t>
            </a:r>
            <a:endParaRPr lang="en-US" sz="2050" dirty="0"/>
          </a:p>
        </p:txBody>
      </p:sp>
      <p:sp>
        <p:nvSpPr>
          <p:cNvPr id="10" name="Text 6"/>
          <p:cNvSpPr/>
          <p:nvPr/>
        </p:nvSpPr>
        <p:spPr>
          <a:xfrm>
            <a:off x="7525226" y="5053608"/>
            <a:ext cx="6159818" cy="3362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Functional modules</a:t>
            </a:r>
            <a:endParaRPr lang="en-US" sz="1650" dirty="0"/>
          </a:p>
        </p:txBody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330" y="5599867"/>
            <a:ext cx="6579870" cy="840343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945356" y="6650236"/>
            <a:ext cx="2626162" cy="328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Test</a:t>
            </a:r>
            <a:endParaRPr lang="en-US" sz="2050" dirty="0"/>
          </a:p>
        </p:txBody>
      </p:sp>
      <p:sp>
        <p:nvSpPr>
          <p:cNvPr id="13" name="Text 8"/>
          <p:cNvSpPr/>
          <p:nvPr/>
        </p:nvSpPr>
        <p:spPr>
          <a:xfrm>
            <a:off x="945356" y="7104459"/>
            <a:ext cx="6159818" cy="3362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Verify all features</a:t>
            </a:r>
            <a:endParaRPr lang="en-US" sz="1650" dirty="0"/>
          </a:p>
        </p:txBody>
      </p:sp>
      <p:pic>
        <p:nvPicPr>
          <p:cNvPr id="14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5599867"/>
            <a:ext cx="6579870" cy="840343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7525226" y="6650236"/>
            <a:ext cx="2626162" cy="328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Deploy</a:t>
            </a:r>
            <a:endParaRPr lang="en-US" sz="2050" dirty="0"/>
          </a:p>
        </p:txBody>
      </p:sp>
      <p:sp>
        <p:nvSpPr>
          <p:cNvPr id="16" name="Text 10"/>
          <p:cNvSpPr/>
          <p:nvPr/>
        </p:nvSpPr>
        <p:spPr>
          <a:xfrm>
            <a:off x="7525226" y="7104459"/>
            <a:ext cx="6159818" cy="3362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Launch app</a:t>
            </a:r>
            <a:endParaRPr lang="en-US" sz="16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08052" y="614958"/>
            <a:ext cx="5413177" cy="5429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250"/>
              </a:lnSpc>
              <a:buNone/>
            </a:pPr>
            <a:r>
              <a:rPr lang="en-US" sz="340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Main Functional Modules</a:t>
            </a:r>
            <a:endParaRPr lang="en-US" sz="3400" dirty="0"/>
          </a:p>
        </p:txBody>
      </p:sp>
      <p:sp>
        <p:nvSpPr>
          <p:cNvPr id="3" name="Text 1"/>
          <p:cNvSpPr/>
          <p:nvPr/>
        </p:nvSpPr>
        <p:spPr>
          <a:xfrm>
            <a:off x="608052" y="1505307"/>
            <a:ext cx="173712" cy="2171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E5DCE6"/>
                </a:solidFill>
                <a:latin typeface="Bricolage Grotesque Light" pitchFamily="34" charset="0"/>
                <a:ea typeface="Bricolage Grotesque Light" pitchFamily="34" charset="-122"/>
                <a:cs typeface="Bricolage Grotesque Light" pitchFamily="34" charset="-120"/>
              </a:rPr>
              <a:t>01</a:t>
            </a:r>
            <a:endParaRPr lang="en-US" sz="1350" dirty="0"/>
          </a:p>
        </p:txBody>
      </p:sp>
      <p:sp>
        <p:nvSpPr>
          <p:cNvPr id="4" name="Shape 2"/>
          <p:cNvSpPr/>
          <p:nvPr/>
        </p:nvSpPr>
        <p:spPr>
          <a:xfrm>
            <a:off x="608052" y="1777603"/>
            <a:ext cx="6620232" cy="22860"/>
          </a:xfrm>
          <a:prstGeom prst="rect">
            <a:avLst/>
          </a:prstGeom>
          <a:solidFill>
            <a:srgbClr val="EEAEF6"/>
          </a:solidFill>
          <a:ln/>
        </p:spPr>
      </p:sp>
      <p:sp>
        <p:nvSpPr>
          <p:cNvPr id="5" name="Text 3"/>
          <p:cNvSpPr/>
          <p:nvPr/>
        </p:nvSpPr>
        <p:spPr>
          <a:xfrm>
            <a:off x="608052" y="1910120"/>
            <a:ext cx="2171938" cy="2714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7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Home Screen</a:t>
            </a:r>
            <a:endParaRPr lang="en-US" sz="1700" dirty="0"/>
          </a:p>
        </p:txBody>
      </p:sp>
      <p:sp>
        <p:nvSpPr>
          <p:cNvPr id="6" name="Text 4"/>
          <p:cNvSpPr/>
          <p:nvPr/>
        </p:nvSpPr>
        <p:spPr>
          <a:xfrm>
            <a:off x="608052" y="2285762"/>
            <a:ext cx="6620232" cy="8336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Display app logo and "Emergency SOS" button. On pressing SOS: send current GPS location via SMS/WhatsApp to 3 contacts, start audio/video recording, upload to cloud storage.</a:t>
            </a:r>
            <a:endParaRPr lang="en-US" sz="1350" dirty="0"/>
          </a:p>
        </p:txBody>
      </p:sp>
      <p:sp>
        <p:nvSpPr>
          <p:cNvPr id="7" name="Text 5"/>
          <p:cNvSpPr/>
          <p:nvPr/>
        </p:nvSpPr>
        <p:spPr>
          <a:xfrm>
            <a:off x="7401997" y="1505307"/>
            <a:ext cx="173712" cy="2171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E5DCE6"/>
                </a:solidFill>
                <a:latin typeface="Bricolage Grotesque Light" pitchFamily="34" charset="0"/>
                <a:ea typeface="Bricolage Grotesque Light" pitchFamily="34" charset="-122"/>
                <a:cs typeface="Bricolage Grotesque Light" pitchFamily="34" charset="-120"/>
              </a:rPr>
              <a:t>02</a:t>
            </a:r>
            <a:endParaRPr lang="en-US" sz="1350" dirty="0"/>
          </a:p>
        </p:txBody>
      </p:sp>
      <p:sp>
        <p:nvSpPr>
          <p:cNvPr id="8" name="Shape 6"/>
          <p:cNvSpPr/>
          <p:nvPr/>
        </p:nvSpPr>
        <p:spPr>
          <a:xfrm>
            <a:off x="7401997" y="1777603"/>
            <a:ext cx="6620351" cy="22860"/>
          </a:xfrm>
          <a:prstGeom prst="rect">
            <a:avLst/>
          </a:prstGeom>
          <a:solidFill>
            <a:srgbClr val="EEAEF6"/>
          </a:solidFill>
          <a:ln/>
        </p:spPr>
      </p:sp>
      <p:sp>
        <p:nvSpPr>
          <p:cNvPr id="9" name="Text 7"/>
          <p:cNvSpPr/>
          <p:nvPr/>
        </p:nvSpPr>
        <p:spPr>
          <a:xfrm>
            <a:off x="7401997" y="1910120"/>
            <a:ext cx="3002637" cy="2714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7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Real-Time Location Tracking</a:t>
            </a:r>
            <a:endParaRPr lang="en-US" sz="1700" dirty="0"/>
          </a:p>
        </p:txBody>
      </p:sp>
      <p:sp>
        <p:nvSpPr>
          <p:cNvPr id="10" name="Text 8"/>
          <p:cNvSpPr/>
          <p:nvPr/>
        </p:nvSpPr>
        <p:spPr>
          <a:xfrm>
            <a:off x="7401997" y="2285762"/>
            <a:ext cx="6620351" cy="5557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Continuously share user's location on Google Maps or Mapbox. Update coordinates every few seconds until "I'm Safe" is pressed.</a:t>
            </a:r>
            <a:endParaRPr lang="en-US" sz="1350" dirty="0"/>
          </a:p>
        </p:txBody>
      </p:sp>
      <p:sp>
        <p:nvSpPr>
          <p:cNvPr id="11" name="Text 9"/>
          <p:cNvSpPr/>
          <p:nvPr/>
        </p:nvSpPr>
        <p:spPr>
          <a:xfrm>
            <a:off x="608052" y="3423404"/>
            <a:ext cx="173712" cy="2171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E5DCE6"/>
                </a:solidFill>
                <a:latin typeface="Bricolage Grotesque Light" pitchFamily="34" charset="0"/>
                <a:ea typeface="Bricolage Grotesque Light" pitchFamily="34" charset="-122"/>
                <a:cs typeface="Bricolage Grotesque Light" pitchFamily="34" charset="-120"/>
              </a:rPr>
              <a:t>03</a:t>
            </a:r>
            <a:endParaRPr lang="en-US" sz="1350" dirty="0"/>
          </a:p>
        </p:txBody>
      </p:sp>
      <p:sp>
        <p:nvSpPr>
          <p:cNvPr id="12" name="Shape 10"/>
          <p:cNvSpPr/>
          <p:nvPr/>
        </p:nvSpPr>
        <p:spPr>
          <a:xfrm>
            <a:off x="608052" y="3695700"/>
            <a:ext cx="6620232" cy="22860"/>
          </a:xfrm>
          <a:prstGeom prst="rect">
            <a:avLst/>
          </a:prstGeom>
          <a:solidFill>
            <a:srgbClr val="EEAEF6"/>
          </a:solidFill>
          <a:ln/>
        </p:spPr>
      </p:sp>
      <p:sp>
        <p:nvSpPr>
          <p:cNvPr id="13" name="Text 11"/>
          <p:cNvSpPr/>
          <p:nvPr/>
        </p:nvSpPr>
        <p:spPr>
          <a:xfrm>
            <a:off x="608052" y="3828217"/>
            <a:ext cx="3094792" cy="2714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7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Emergency Contacts Module</a:t>
            </a:r>
            <a:endParaRPr lang="en-US" sz="1700" dirty="0"/>
          </a:p>
        </p:txBody>
      </p:sp>
      <p:sp>
        <p:nvSpPr>
          <p:cNvPr id="14" name="Text 12"/>
          <p:cNvSpPr/>
          <p:nvPr/>
        </p:nvSpPr>
        <p:spPr>
          <a:xfrm>
            <a:off x="608052" y="4203859"/>
            <a:ext cx="6620232" cy="2778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Add, edit, or delete trusted contacts. Store securely in SQLite or Firebase.</a:t>
            </a:r>
            <a:endParaRPr lang="en-US" sz="1350" dirty="0"/>
          </a:p>
        </p:txBody>
      </p:sp>
      <p:sp>
        <p:nvSpPr>
          <p:cNvPr id="15" name="Text 13"/>
          <p:cNvSpPr/>
          <p:nvPr/>
        </p:nvSpPr>
        <p:spPr>
          <a:xfrm>
            <a:off x="7401997" y="3423404"/>
            <a:ext cx="173712" cy="2171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E5DCE6"/>
                </a:solidFill>
                <a:latin typeface="Bricolage Grotesque Light" pitchFamily="34" charset="0"/>
                <a:ea typeface="Bricolage Grotesque Light" pitchFamily="34" charset="-122"/>
                <a:cs typeface="Bricolage Grotesque Light" pitchFamily="34" charset="-120"/>
              </a:rPr>
              <a:t>04</a:t>
            </a:r>
            <a:endParaRPr lang="en-US" sz="1350" dirty="0"/>
          </a:p>
        </p:txBody>
      </p:sp>
      <p:sp>
        <p:nvSpPr>
          <p:cNvPr id="16" name="Shape 14"/>
          <p:cNvSpPr/>
          <p:nvPr/>
        </p:nvSpPr>
        <p:spPr>
          <a:xfrm>
            <a:off x="7401997" y="3695700"/>
            <a:ext cx="6620351" cy="22860"/>
          </a:xfrm>
          <a:prstGeom prst="rect">
            <a:avLst/>
          </a:prstGeom>
          <a:solidFill>
            <a:srgbClr val="EEAEF6"/>
          </a:solidFill>
          <a:ln/>
        </p:spPr>
      </p:sp>
      <p:sp>
        <p:nvSpPr>
          <p:cNvPr id="17" name="Text 15"/>
          <p:cNvSpPr/>
          <p:nvPr/>
        </p:nvSpPr>
        <p:spPr>
          <a:xfrm>
            <a:off x="7401997" y="3828217"/>
            <a:ext cx="2171938" cy="2714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7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Voice Activation</a:t>
            </a:r>
            <a:endParaRPr lang="en-US" sz="1700" dirty="0"/>
          </a:p>
        </p:txBody>
      </p:sp>
      <p:sp>
        <p:nvSpPr>
          <p:cNvPr id="18" name="Text 16"/>
          <p:cNvSpPr/>
          <p:nvPr/>
        </p:nvSpPr>
        <p:spPr>
          <a:xfrm>
            <a:off x="7401997" y="4203859"/>
            <a:ext cx="6620351" cy="2778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On saying "Help Me" or "SOS", trigger the same alert as the button.</a:t>
            </a:r>
            <a:endParaRPr lang="en-US" sz="1350" dirty="0"/>
          </a:p>
        </p:txBody>
      </p:sp>
      <p:sp>
        <p:nvSpPr>
          <p:cNvPr id="19" name="Text 17"/>
          <p:cNvSpPr/>
          <p:nvPr/>
        </p:nvSpPr>
        <p:spPr>
          <a:xfrm>
            <a:off x="608052" y="4785717"/>
            <a:ext cx="173712" cy="2171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E5DCE6"/>
                </a:solidFill>
                <a:latin typeface="Bricolage Grotesque Light" pitchFamily="34" charset="0"/>
                <a:ea typeface="Bricolage Grotesque Light" pitchFamily="34" charset="-122"/>
                <a:cs typeface="Bricolage Grotesque Light" pitchFamily="34" charset="-120"/>
              </a:rPr>
              <a:t>05</a:t>
            </a:r>
            <a:endParaRPr lang="en-US" sz="1350" dirty="0"/>
          </a:p>
        </p:txBody>
      </p:sp>
      <p:sp>
        <p:nvSpPr>
          <p:cNvPr id="20" name="Shape 18"/>
          <p:cNvSpPr/>
          <p:nvPr/>
        </p:nvSpPr>
        <p:spPr>
          <a:xfrm>
            <a:off x="608052" y="5058013"/>
            <a:ext cx="6620232" cy="22860"/>
          </a:xfrm>
          <a:prstGeom prst="rect">
            <a:avLst/>
          </a:prstGeom>
          <a:solidFill>
            <a:srgbClr val="EEAEF6"/>
          </a:solidFill>
          <a:ln/>
        </p:spPr>
      </p:sp>
      <p:sp>
        <p:nvSpPr>
          <p:cNvPr id="21" name="Text 19"/>
          <p:cNvSpPr/>
          <p:nvPr/>
        </p:nvSpPr>
        <p:spPr>
          <a:xfrm>
            <a:off x="608052" y="5190530"/>
            <a:ext cx="2171938" cy="2714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7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Shake Detection</a:t>
            </a:r>
            <a:endParaRPr lang="en-US" sz="1700" dirty="0"/>
          </a:p>
        </p:txBody>
      </p:sp>
      <p:sp>
        <p:nvSpPr>
          <p:cNvPr id="22" name="Text 20"/>
          <p:cNvSpPr/>
          <p:nvPr/>
        </p:nvSpPr>
        <p:spPr>
          <a:xfrm>
            <a:off x="608052" y="5566172"/>
            <a:ext cx="6620232" cy="2778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Detect strong phone shakes to trigger the SOS alert automatically.</a:t>
            </a:r>
            <a:endParaRPr lang="en-US" sz="1350" dirty="0"/>
          </a:p>
        </p:txBody>
      </p:sp>
      <p:sp>
        <p:nvSpPr>
          <p:cNvPr id="23" name="Text 21"/>
          <p:cNvSpPr/>
          <p:nvPr/>
        </p:nvSpPr>
        <p:spPr>
          <a:xfrm>
            <a:off x="7401997" y="4785717"/>
            <a:ext cx="173712" cy="2171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E5DCE6"/>
                </a:solidFill>
                <a:latin typeface="Bricolage Grotesque Light" pitchFamily="34" charset="0"/>
                <a:ea typeface="Bricolage Grotesque Light" pitchFamily="34" charset="-122"/>
                <a:cs typeface="Bricolage Grotesque Light" pitchFamily="34" charset="-120"/>
              </a:rPr>
              <a:t>06</a:t>
            </a:r>
            <a:endParaRPr lang="en-US" sz="1350" dirty="0"/>
          </a:p>
        </p:txBody>
      </p:sp>
      <p:sp>
        <p:nvSpPr>
          <p:cNvPr id="24" name="Shape 22"/>
          <p:cNvSpPr/>
          <p:nvPr/>
        </p:nvSpPr>
        <p:spPr>
          <a:xfrm>
            <a:off x="7401997" y="5058013"/>
            <a:ext cx="6620351" cy="22860"/>
          </a:xfrm>
          <a:prstGeom prst="rect">
            <a:avLst/>
          </a:prstGeom>
          <a:solidFill>
            <a:srgbClr val="EEAEF6"/>
          </a:solidFill>
          <a:ln/>
        </p:spPr>
      </p:sp>
      <p:sp>
        <p:nvSpPr>
          <p:cNvPr id="25" name="Text 23"/>
          <p:cNvSpPr/>
          <p:nvPr/>
        </p:nvSpPr>
        <p:spPr>
          <a:xfrm>
            <a:off x="7401997" y="5190530"/>
            <a:ext cx="2171938" cy="2714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7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I'm Safe Button</a:t>
            </a:r>
            <a:endParaRPr lang="en-US" sz="1700" dirty="0"/>
          </a:p>
        </p:txBody>
      </p:sp>
      <p:sp>
        <p:nvSpPr>
          <p:cNvPr id="26" name="Text 24"/>
          <p:cNvSpPr/>
          <p:nvPr/>
        </p:nvSpPr>
        <p:spPr>
          <a:xfrm>
            <a:off x="7401997" y="5566172"/>
            <a:ext cx="6620351" cy="2778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Stops live tracking and notifies contacts that the user is safe.</a:t>
            </a:r>
            <a:endParaRPr lang="en-US" sz="1350" dirty="0"/>
          </a:p>
        </p:txBody>
      </p:sp>
      <p:sp>
        <p:nvSpPr>
          <p:cNvPr id="27" name="Text 25"/>
          <p:cNvSpPr/>
          <p:nvPr/>
        </p:nvSpPr>
        <p:spPr>
          <a:xfrm>
            <a:off x="608052" y="6148030"/>
            <a:ext cx="173712" cy="2171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E5DCE6"/>
                </a:solidFill>
                <a:latin typeface="Bricolage Grotesque Light" pitchFamily="34" charset="0"/>
                <a:ea typeface="Bricolage Grotesque Light" pitchFamily="34" charset="-122"/>
                <a:cs typeface="Bricolage Grotesque Light" pitchFamily="34" charset="-120"/>
              </a:rPr>
              <a:t>07</a:t>
            </a:r>
            <a:endParaRPr lang="en-US" sz="1350" dirty="0"/>
          </a:p>
        </p:txBody>
      </p:sp>
      <p:sp>
        <p:nvSpPr>
          <p:cNvPr id="28" name="Shape 26"/>
          <p:cNvSpPr/>
          <p:nvPr/>
        </p:nvSpPr>
        <p:spPr>
          <a:xfrm>
            <a:off x="608052" y="6420326"/>
            <a:ext cx="6620232" cy="22860"/>
          </a:xfrm>
          <a:prstGeom prst="rect">
            <a:avLst/>
          </a:prstGeom>
          <a:solidFill>
            <a:srgbClr val="EEAEF6"/>
          </a:solidFill>
          <a:ln/>
        </p:spPr>
      </p:sp>
      <p:sp>
        <p:nvSpPr>
          <p:cNvPr id="29" name="Text 27"/>
          <p:cNvSpPr/>
          <p:nvPr/>
        </p:nvSpPr>
        <p:spPr>
          <a:xfrm>
            <a:off x="608052" y="6552843"/>
            <a:ext cx="2229326" cy="2714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7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Nearby Help Centers</a:t>
            </a:r>
            <a:endParaRPr lang="en-US" sz="1700" dirty="0"/>
          </a:p>
        </p:txBody>
      </p:sp>
      <p:sp>
        <p:nvSpPr>
          <p:cNvPr id="30" name="Text 28"/>
          <p:cNvSpPr/>
          <p:nvPr/>
        </p:nvSpPr>
        <p:spPr>
          <a:xfrm>
            <a:off x="608052" y="6928485"/>
            <a:ext cx="6620232" cy="2778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Display nearby police stations and hospitals using Google Maps API.</a:t>
            </a:r>
            <a:endParaRPr lang="en-US" sz="1350" dirty="0"/>
          </a:p>
        </p:txBody>
      </p:sp>
      <p:sp>
        <p:nvSpPr>
          <p:cNvPr id="31" name="Text 29"/>
          <p:cNvSpPr/>
          <p:nvPr/>
        </p:nvSpPr>
        <p:spPr>
          <a:xfrm>
            <a:off x="7401997" y="6148030"/>
            <a:ext cx="173712" cy="2171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E5DCE6"/>
                </a:solidFill>
                <a:latin typeface="Bricolage Grotesque Light" pitchFamily="34" charset="0"/>
                <a:ea typeface="Bricolage Grotesque Light" pitchFamily="34" charset="-122"/>
                <a:cs typeface="Bricolage Grotesque Light" pitchFamily="34" charset="-120"/>
              </a:rPr>
              <a:t>08</a:t>
            </a:r>
            <a:endParaRPr lang="en-US" sz="1350" dirty="0"/>
          </a:p>
        </p:txBody>
      </p:sp>
      <p:sp>
        <p:nvSpPr>
          <p:cNvPr id="32" name="Shape 30"/>
          <p:cNvSpPr/>
          <p:nvPr/>
        </p:nvSpPr>
        <p:spPr>
          <a:xfrm>
            <a:off x="7401997" y="6420326"/>
            <a:ext cx="6620351" cy="22860"/>
          </a:xfrm>
          <a:prstGeom prst="rect">
            <a:avLst/>
          </a:prstGeom>
          <a:solidFill>
            <a:srgbClr val="EEAEF6"/>
          </a:solidFill>
          <a:ln/>
        </p:spPr>
      </p:sp>
      <p:sp>
        <p:nvSpPr>
          <p:cNvPr id="33" name="Text 31"/>
          <p:cNvSpPr/>
          <p:nvPr/>
        </p:nvSpPr>
        <p:spPr>
          <a:xfrm>
            <a:off x="7401997" y="6552843"/>
            <a:ext cx="2171938" cy="2714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7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Settings</a:t>
            </a:r>
            <a:endParaRPr lang="en-US" sz="1700" dirty="0"/>
          </a:p>
        </p:txBody>
      </p:sp>
      <p:sp>
        <p:nvSpPr>
          <p:cNvPr id="34" name="Text 32"/>
          <p:cNvSpPr/>
          <p:nvPr/>
        </p:nvSpPr>
        <p:spPr>
          <a:xfrm>
            <a:off x="7401997" y="6928485"/>
            <a:ext cx="6620351" cy="5557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Toggle between SMS mode and Internet mode. Test alerts and check location accuracy.</a:t>
            </a:r>
            <a:endParaRPr lang="en-US" sz="13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2025-10-26T10:59:07Z</dcterms:created>
  <dcterms:modified xsi:type="dcterms:W3CDTF">2025-10-26T10:59:07Z</dcterms:modified>
</cp:coreProperties>
</file>